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sldIdLst>
    <p:sldId id="836" r:id="rId2"/>
    <p:sldId id="550" r:id="rId3"/>
    <p:sldId id="840" r:id="rId4"/>
    <p:sldId id="841" r:id="rId5"/>
    <p:sldId id="537" r:id="rId6"/>
    <p:sldId id="829" r:id="rId7"/>
    <p:sldId id="556" r:id="rId8"/>
    <p:sldId id="834" r:id="rId9"/>
    <p:sldId id="583" r:id="rId10"/>
    <p:sldId id="835" r:id="rId11"/>
    <p:sldId id="820" r:id="rId12"/>
    <p:sldId id="833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0FA00"/>
    <a:srgbClr val="00FDFF"/>
    <a:srgbClr val="008F00"/>
    <a:srgbClr val="0432FF"/>
    <a:srgbClr val="F3E7D0"/>
    <a:srgbClr val="E4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/>
    <p:restoredTop sz="86395"/>
  </p:normalViewPr>
  <p:slideViewPr>
    <p:cSldViewPr snapToGrid="0" snapToObjects="1">
      <p:cViewPr varScale="1">
        <p:scale>
          <a:sx n="140" d="100"/>
          <a:sy n="140" d="100"/>
        </p:scale>
        <p:origin x="1272" y="192"/>
      </p:cViewPr>
      <p:guideLst/>
    </p:cSldViewPr>
  </p:slideViewPr>
  <p:outlineViewPr>
    <p:cViewPr>
      <p:scale>
        <a:sx n="33" d="100"/>
        <a:sy n="33" d="100"/>
      </p:scale>
      <p:origin x="0" y="-296"/>
    </p:cViewPr>
  </p:outlineViewPr>
  <p:notesTextViewPr>
    <p:cViewPr>
      <p:scale>
        <a:sx n="105" d="100"/>
        <a:sy n="10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FF938-1BA7-324B-ACDC-5EE0320A3EB7}" type="datetimeFigureOut">
              <a:rPr lang="en-US" smtClean="0"/>
              <a:t>2/23/24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9A930-27F5-4045-BAD9-AE4CAEA56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8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9A930-27F5-4045-BAD9-AE4CAEA56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453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21DAB-B12F-FE8C-F495-E64689F0D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FD873-7FA1-FAF6-8625-F38F67840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3F47B6-C85C-8646-46CE-ACFD80137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NOTE: Biomass estimates correspond to copepods only; </a:t>
            </a:r>
            <a:r>
              <a:rPr lang="en-US" dirty="0" err="1">
                <a:effectLst/>
              </a:rPr>
              <a:t>salps</a:t>
            </a:r>
            <a:r>
              <a:rPr lang="en-US" dirty="0">
                <a:effectLst/>
              </a:rPr>
              <a:t> are presence/absence (don’t have good enough </a:t>
            </a:r>
            <a:r>
              <a:rPr lang="en-US" dirty="0" err="1">
                <a:effectLst/>
              </a:rPr>
              <a:t>salp</a:t>
            </a:r>
            <a:r>
              <a:rPr lang="en-US" dirty="0">
                <a:effectLst/>
              </a:rPr>
              <a:t> TS models to estimate biomass/abundance)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178D7-0EB2-542D-A891-4B88401E3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8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BCF0A-0538-0D45-8101-6E4F4C25F6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4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54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5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76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5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18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81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39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pH: minimum = 7.66 (max = 8.27 in </a:t>
            </a:r>
            <a:r>
              <a:rPr lang="en-US" sz="1800" dirty="0" err="1"/>
              <a:t>chl</a:t>
            </a:r>
            <a:r>
              <a:rPr lang="en-US" sz="1800" dirty="0"/>
              <a:t> maximum)</a:t>
            </a:r>
          </a:p>
          <a:p>
            <a:r>
              <a:rPr lang="en-US" sz="1800" dirty="0" err="1"/>
              <a:t>Ωarag</a:t>
            </a:r>
            <a:r>
              <a:rPr lang="en-US" sz="1800" dirty="0"/>
              <a:t>: minimum = 0.88 (max = 3.60 in slope surface water)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1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A930-27F5-4045-BAD9-AE4CAEA56B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9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43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5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0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0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5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6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2/23/24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6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2/23/24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7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2/23/24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25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1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8330-5E24-264C-96D6-999A3C96E8EF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4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C8330-5E24-264C-96D6-999A3C96E8EF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17817-8DF7-3F42-8F9B-212F16808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0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3.jpeg"/><Relationship Id="rId9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29.jp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19" y="428325"/>
            <a:ext cx="5277673" cy="194537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n-lt"/>
              </a:rPr>
              <a:t>An autonomous-based oceanographic and ecological baseline to inform offshore wind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BC0D9-F08C-E249-8A76-B95F47455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020" y="3092092"/>
            <a:ext cx="5431512" cy="563459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Grace Saba, Josh Kohut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61375-AF68-FCBB-C6A2-6EA92A0EA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675" y="-12859"/>
            <a:ext cx="3597550" cy="5156359"/>
          </a:xfrm>
          <a:prstGeom prst="rect">
            <a:avLst/>
          </a:prstGeom>
        </p:spPr>
      </p:pic>
      <p:pic>
        <p:nvPicPr>
          <p:cNvPr id="6" name="Picture 4" descr="Image result for njdep logo">
            <a:extLst>
              <a:ext uri="{FF2B5EF4-FFF2-40B4-BE49-F238E27FC236}">
                <a16:creationId xmlns:a16="http://schemas.microsoft.com/office/drawing/2014/main" id="{9176E77E-9EDB-F1A0-4274-B6819CE8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49" y="4236677"/>
            <a:ext cx="827807" cy="8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J Board of Public Utilities (NJBPU) (@NJBPU) / Twitter">
            <a:extLst>
              <a:ext uri="{FF2B5EF4-FFF2-40B4-BE49-F238E27FC236}">
                <a16:creationId xmlns:a16="http://schemas.microsoft.com/office/drawing/2014/main" id="{9943A743-41D9-ED22-D253-67A0194CB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55" y="3600692"/>
            <a:ext cx="729681" cy="72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F043D40-3A93-46D8-1B52-E0E8677EF6DB}"/>
              </a:ext>
            </a:extLst>
          </p:cNvPr>
          <p:cNvSpPr txBox="1">
            <a:spLocks/>
          </p:cNvSpPr>
          <p:nvPr/>
        </p:nvSpPr>
        <p:spPr>
          <a:xfrm>
            <a:off x="-20551" y="3806849"/>
            <a:ext cx="5431512" cy="563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Kira Lawrence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0DE5E21-D1AB-8865-87DF-135B8FE74B74}"/>
              </a:ext>
            </a:extLst>
          </p:cNvPr>
          <p:cNvSpPr txBox="1">
            <a:spLocks/>
          </p:cNvSpPr>
          <p:nvPr/>
        </p:nvSpPr>
        <p:spPr>
          <a:xfrm>
            <a:off x="-21020" y="4460343"/>
            <a:ext cx="5431512" cy="563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Caitlin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McGarigal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glider-no-bg.png">
            <a:extLst>
              <a:ext uri="{FF2B5EF4-FFF2-40B4-BE49-F238E27FC236}">
                <a16:creationId xmlns:a16="http://schemas.microsoft.com/office/drawing/2014/main" id="{8F8A14CB-34D7-3E35-D9A7-DFBCB55F79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72" t="27193" r="12399" b="27821"/>
          <a:stretch/>
        </p:blipFill>
        <p:spPr>
          <a:xfrm rot="20429636">
            <a:off x="3133120" y="3870439"/>
            <a:ext cx="2267517" cy="999736"/>
          </a:xfrm>
          <a:prstGeom prst="rect">
            <a:avLst/>
          </a:prstGeom>
        </p:spPr>
      </p:pic>
      <p:pic>
        <p:nvPicPr>
          <p:cNvPr id="12" name="Picture 1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EEE9F2D3-6D0A-08A4-32F3-B19DD9D24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3849" y="3078424"/>
            <a:ext cx="2382635" cy="55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85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8CE5B-2EB4-1E2C-3E50-32BBD1254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BEBB015-06A3-BED7-4BC3-71ADEDA59EA9}"/>
              </a:ext>
            </a:extLst>
          </p:cNvPr>
          <p:cNvSpPr/>
          <p:nvPr/>
        </p:nvSpPr>
        <p:spPr>
          <a:xfrm>
            <a:off x="2912493" y="639174"/>
            <a:ext cx="6097038" cy="4240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BF6C1-29F9-DF91-07DD-742E259C5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232"/>
            <a:ext cx="9143999" cy="58725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+mn-lt"/>
              </a:rPr>
              <a:t>Co-location of Zooplankton &amp; Whale Distributions</a:t>
            </a:r>
            <a:endParaRPr lang="en-US" sz="3200" dirty="0">
              <a:solidFill>
                <a:srgbClr val="FFFF00"/>
              </a:solidFill>
              <a:latin typeface="+mn-lt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7412" name="Picture 4" descr="Image result for njdep logo">
            <a:extLst>
              <a:ext uri="{FF2B5EF4-FFF2-40B4-BE49-F238E27FC236}">
                <a16:creationId xmlns:a16="http://schemas.microsoft.com/office/drawing/2014/main" id="{A329294B-D6F5-3AF8-48E6-9ED2117C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5" y="4588825"/>
            <a:ext cx="456894" cy="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NJ Board of Public Utilities (NJBPU) (@NJBPU) / Twitter">
            <a:extLst>
              <a:ext uri="{FF2B5EF4-FFF2-40B4-BE49-F238E27FC236}">
                <a16:creationId xmlns:a16="http://schemas.microsoft.com/office/drawing/2014/main" id="{AD8D61FA-9F1C-FB81-4E7C-F2E946B29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5" y="4586806"/>
            <a:ext cx="478175" cy="4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47C13D9-0123-D713-D282-4F8BDF41DE8A}"/>
              </a:ext>
            </a:extLst>
          </p:cNvPr>
          <p:cNvGrpSpPr/>
          <p:nvPr/>
        </p:nvGrpSpPr>
        <p:grpSpPr>
          <a:xfrm>
            <a:off x="2926348" y="623496"/>
            <a:ext cx="6055475" cy="4240084"/>
            <a:chOff x="29893411" y="7642574"/>
            <a:chExt cx="10667055" cy="8212014"/>
          </a:xfrm>
        </p:grpSpPr>
        <p:pic>
          <p:nvPicPr>
            <p:cNvPr id="18" name="Picture 17" descr="A map of a whale&#10;&#10;Description automatically generated">
              <a:extLst>
                <a:ext uri="{FF2B5EF4-FFF2-40B4-BE49-F238E27FC236}">
                  <a16:creationId xmlns:a16="http://schemas.microsoft.com/office/drawing/2014/main" id="{42C97835-DC74-BE61-C57C-DEC24CC2C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748" r="22605"/>
            <a:stretch/>
          </p:blipFill>
          <p:spPr>
            <a:xfrm>
              <a:off x="29893411" y="7710464"/>
              <a:ext cx="4325113" cy="4037120"/>
            </a:xfrm>
            <a:prstGeom prst="rect">
              <a:avLst/>
            </a:prstGeom>
          </p:spPr>
        </p:pic>
        <p:pic>
          <p:nvPicPr>
            <p:cNvPr id="19" name="Picture 18" descr="A close-up of a map&#10;&#10;Description automatically generated">
              <a:extLst>
                <a:ext uri="{FF2B5EF4-FFF2-40B4-BE49-F238E27FC236}">
                  <a16:creationId xmlns:a16="http://schemas.microsoft.com/office/drawing/2014/main" id="{538F63F8-7105-0884-F92F-9C5D0B7C7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748" r="22605"/>
            <a:stretch/>
          </p:blipFill>
          <p:spPr>
            <a:xfrm>
              <a:off x="29893411" y="11792200"/>
              <a:ext cx="4325113" cy="4037120"/>
            </a:xfrm>
            <a:prstGeom prst="rect">
              <a:avLst/>
            </a:prstGeom>
          </p:spPr>
        </p:pic>
        <p:pic>
          <p:nvPicPr>
            <p:cNvPr id="20" name="Picture 19" descr="A graph showing the growth of the number of days&#10;&#10;Description automatically generated with medium confidence">
              <a:extLst>
                <a:ext uri="{FF2B5EF4-FFF2-40B4-BE49-F238E27FC236}">
                  <a16:creationId xmlns:a16="http://schemas.microsoft.com/office/drawing/2014/main" id="{99502BA7-DB95-9591-7EA4-263DCE7D9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6889"/>
            <a:stretch/>
          </p:blipFill>
          <p:spPr>
            <a:xfrm>
              <a:off x="34618018" y="11817468"/>
              <a:ext cx="5942446" cy="4037120"/>
            </a:xfrm>
            <a:prstGeom prst="rect">
              <a:avLst/>
            </a:prstGeom>
          </p:spPr>
        </p:pic>
        <p:pic>
          <p:nvPicPr>
            <p:cNvPr id="21" name="Picture 20" descr="A graph showing a number of different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9CDD4EEE-1FBD-4ABD-0335-9435B7925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6983"/>
            <a:stretch/>
          </p:blipFill>
          <p:spPr>
            <a:xfrm>
              <a:off x="34589225" y="7745353"/>
              <a:ext cx="5971241" cy="4037120"/>
            </a:xfrm>
            <a:prstGeom prst="rect">
              <a:avLst/>
            </a:prstGeom>
          </p:spPr>
        </p:pic>
        <p:pic>
          <p:nvPicPr>
            <p:cNvPr id="22" name="Picture 21" descr="A graph showing a number of different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FE7D56B9-A9B6-E67E-72EA-A5DA421D4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4313" t="38399" r="4036" b="19719"/>
            <a:stretch/>
          </p:blipFill>
          <p:spPr>
            <a:xfrm>
              <a:off x="38877718" y="13771995"/>
              <a:ext cx="1621893" cy="1690828"/>
            </a:xfrm>
            <a:prstGeom prst="rect">
              <a:avLst/>
            </a:prstGeom>
          </p:spPr>
        </p:pic>
        <p:pic>
          <p:nvPicPr>
            <p:cNvPr id="23" name="Picture 22" descr="A graph showing a number of different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11BB3248-FEB4-684E-4024-51DE5BE8F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4061" t="11140" r="816" b="66234"/>
            <a:stretch/>
          </p:blipFill>
          <p:spPr>
            <a:xfrm>
              <a:off x="35066168" y="14603907"/>
              <a:ext cx="1835958" cy="858915"/>
            </a:xfrm>
            <a:prstGeom prst="rect">
              <a:avLst/>
            </a:prstGeom>
          </p:spPr>
        </p:pic>
        <p:pic>
          <p:nvPicPr>
            <p:cNvPr id="24" name="Picture 23" descr="A graph showing a number of different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C564A42E-D0BB-610D-8DA5-F94076C2E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4313" t="38399" r="4036" b="19719"/>
            <a:stretch/>
          </p:blipFill>
          <p:spPr>
            <a:xfrm>
              <a:off x="38816861" y="9699571"/>
              <a:ext cx="1682750" cy="1690828"/>
            </a:xfrm>
            <a:prstGeom prst="rect">
              <a:avLst/>
            </a:prstGeom>
          </p:spPr>
        </p:pic>
        <p:pic>
          <p:nvPicPr>
            <p:cNvPr id="25" name="Picture 24" descr="A graph showing a number of different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92D9B78A-950C-FA5B-A0A3-75599F8E4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4061" t="11140" r="816" b="66234"/>
            <a:stretch/>
          </p:blipFill>
          <p:spPr>
            <a:xfrm>
              <a:off x="35106259" y="10531484"/>
              <a:ext cx="1835958" cy="85891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382376-527E-7576-5B0A-8A387FBD87FB}"/>
                </a:ext>
              </a:extLst>
            </p:cNvPr>
            <p:cNvSpPr txBox="1"/>
            <p:nvPr/>
          </p:nvSpPr>
          <p:spPr>
            <a:xfrm>
              <a:off x="32371340" y="7642574"/>
              <a:ext cx="3087133" cy="77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4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C81494-EBCE-CA6B-A5C0-2A2EA3854D5D}"/>
                </a:ext>
              </a:extLst>
            </p:cNvPr>
            <p:cNvSpPr txBox="1"/>
            <p:nvPr/>
          </p:nvSpPr>
          <p:spPr>
            <a:xfrm>
              <a:off x="32371338" y="11642028"/>
              <a:ext cx="2694830" cy="77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4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FALL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CD73D71-6DCB-954E-6D38-D8A607EC5C7A}"/>
              </a:ext>
            </a:extLst>
          </p:cNvPr>
          <p:cNvSpPr txBox="1"/>
          <p:nvPr/>
        </p:nvSpPr>
        <p:spPr>
          <a:xfrm>
            <a:off x="196723" y="1099745"/>
            <a:ext cx="26347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Exploring overlap between oceanographic features and distribution of zooplankton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fishes, and marine mammals; between marine mammal predators and their prey</a:t>
            </a:r>
            <a:endParaRPr lang="en-US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 descr="WHOI Co-Produces Award-Winning Program">
            <a:extLst>
              <a:ext uri="{FF2B5EF4-FFF2-40B4-BE49-F238E27FC236}">
                <a16:creationId xmlns:a16="http://schemas.microsoft.com/office/drawing/2014/main" id="{BAF57915-0261-2AE5-DA71-DDB766C8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19" y="4586806"/>
            <a:ext cx="1418273" cy="4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C4B0E08-15B0-BBE6-C60D-BAC448C668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069" y="3960503"/>
            <a:ext cx="2383102" cy="553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CE325-1FE6-84D5-A176-7CD6F00A5914}"/>
              </a:ext>
            </a:extLst>
          </p:cNvPr>
          <p:cNvSpPr txBox="1"/>
          <p:nvPr/>
        </p:nvSpPr>
        <p:spPr>
          <a:xfrm>
            <a:off x="4436254" y="4838111"/>
            <a:ext cx="289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*PRELIMINARY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7EE07-D233-ADE1-9C0F-C2388A27E87B}"/>
              </a:ext>
            </a:extLst>
          </p:cNvPr>
          <p:cNvSpPr txBox="1"/>
          <p:nvPr/>
        </p:nvSpPr>
        <p:spPr>
          <a:xfrm>
            <a:off x="8130479" y="1884286"/>
            <a:ext cx="9048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*Copepod only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BAEDC-BA9C-1BE0-9E72-64F3CB09F668}"/>
              </a:ext>
            </a:extLst>
          </p:cNvPr>
          <p:cNvSpPr txBox="1"/>
          <p:nvPr/>
        </p:nvSpPr>
        <p:spPr>
          <a:xfrm>
            <a:off x="8130479" y="4023957"/>
            <a:ext cx="9048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*Copepod only</a:t>
            </a:r>
          </a:p>
        </p:txBody>
      </p:sp>
    </p:spTree>
    <p:extLst>
      <p:ext uri="{BB962C8B-B14F-4D97-AF65-F5344CB8AC3E}">
        <p14:creationId xmlns:p14="http://schemas.microsoft.com/office/powerpoint/2010/main" val="283391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80A1B75-CF70-8683-B908-37C80E01E075}"/>
              </a:ext>
            </a:extLst>
          </p:cNvPr>
          <p:cNvSpPr txBox="1"/>
          <p:nvPr/>
        </p:nvSpPr>
        <p:spPr>
          <a:xfrm>
            <a:off x="914400" y="17445"/>
            <a:ext cx="7478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2BD0C-53FA-DE8C-0228-BDD0FCE9A0AF}"/>
              </a:ext>
            </a:extLst>
          </p:cNvPr>
          <p:cNvSpPr txBox="1"/>
          <p:nvPr/>
        </p:nvSpPr>
        <p:spPr>
          <a:xfrm>
            <a:off x="157494" y="1996804"/>
            <a:ext cx="587754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NEXT STEPS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Conduct rigorous, hypothesis-based, and scientifically defensible monitoring and research that addresses New Jersey’s highest research priorities: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Examine seasonal habitat use of marine mammals and drivers of those patterns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Examine impacts of OSW development on oceanographic variables and organism biomass/distribution/connectivity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D3705-52BE-3556-B6C1-C6482DB12508}"/>
              </a:ext>
            </a:extLst>
          </p:cNvPr>
          <p:cNvSpPr txBox="1"/>
          <p:nvPr/>
        </p:nvSpPr>
        <p:spPr>
          <a:xfrm>
            <a:off x="262939" y="628236"/>
            <a:ext cx="8618119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project is providing a seasonally-resolved 3D view of regional ocean and ecological conditions that includes physical and chemical variables, and biological variables spanning multiple trophic levels – from phytoplankton and zooplankton to pelagic fish and marine mammals.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0BBFA1-8FFF-AC74-679C-004EE5BCD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88" y="2021743"/>
            <a:ext cx="1990898" cy="149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32B1E6C-7DD1-CA4E-D737-0E5ED1E81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88" y="3576146"/>
            <a:ext cx="1990898" cy="149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775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1045"/>
            <a:ext cx="5232400" cy="111587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Thanks!</a:t>
            </a:r>
            <a:br>
              <a:rPr lang="en-US" sz="3600" dirty="0">
                <a:solidFill>
                  <a:srgbClr val="FFFF00"/>
                </a:solidFill>
                <a:latin typeface="+mn-lt"/>
              </a:rPr>
            </a:br>
            <a:r>
              <a:rPr lang="en-US" sz="3600" dirty="0">
                <a:solidFill>
                  <a:srgbClr val="FFFF00"/>
                </a:solidFill>
                <a:latin typeface="+mn-lt"/>
              </a:rPr>
              <a:t>saba@marine.rutgers.edu</a:t>
            </a:r>
            <a:br>
              <a:rPr lang="en-US" sz="3600" dirty="0">
                <a:solidFill>
                  <a:srgbClr val="FFFF00"/>
                </a:solidFill>
                <a:latin typeface="+mn-lt"/>
              </a:rPr>
            </a:br>
            <a:r>
              <a:rPr lang="en-US" sz="3600" dirty="0">
                <a:solidFill>
                  <a:srgbClr val="FFFF00"/>
                </a:solidFill>
                <a:latin typeface="+mn-lt"/>
              </a:rPr>
              <a:t>kohut@marine.rutgers.edu</a:t>
            </a:r>
            <a:br>
              <a:rPr lang="en-US" sz="3600" dirty="0">
                <a:solidFill>
                  <a:srgbClr val="FFFF00"/>
                </a:solidFill>
                <a:latin typeface="+mn-lt"/>
              </a:rPr>
            </a:b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" name="Picture 4" descr="A couple of women in life jackets on a boat&#10;&#10;Description automatically generated">
            <a:extLst>
              <a:ext uri="{FF2B5EF4-FFF2-40B4-BE49-F238E27FC236}">
                <a16:creationId xmlns:a16="http://schemas.microsoft.com/office/drawing/2014/main" id="{57823B2B-8C0E-6093-4786-593F3779B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137" y="2880972"/>
            <a:ext cx="2566579" cy="1924934"/>
          </a:xfrm>
          <a:prstGeom prst="rect">
            <a:avLst/>
          </a:prstGeom>
        </p:spPr>
      </p:pic>
      <p:pic>
        <p:nvPicPr>
          <p:cNvPr id="7" name="Picture 6" descr="A couple of people in life jackets&#10;&#10;Description automatically generated">
            <a:extLst>
              <a:ext uri="{FF2B5EF4-FFF2-40B4-BE49-F238E27FC236}">
                <a16:creationId xmlns:a16="http://schemas.microsoft.com/office/drawing/2014/main" id="{85772E90-13AB-2CAB-C7CF-5A17A76F5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71384" y="626754"/>
            <a:ext cx="2313274" cy="1734955"/>
          </a:xfrm>
          <a:prstGeom prst="rect">
            <a:avLst/>
          </a:prstGeom>
        </p:spPr>
      </p:pic>
      <p:pic>
        <p:nvPicPr>
          <p:cNvPr id="12" name="Picture 11" descr="A person standing on a boat&#10;&#10;Description automatically generated">
            <a:extLst>
              <a:ext uri="{FF2B5EF4-FFF2-40B4-BE49-F238E27FC236}">
                <a16:creationId xmlns:a16="http://schemas.microsoft.com/office/drawing/2014/main" id="{92F0639A-EA45-8D6E-BDA3-8DDF28620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969600" y="626754"/>
            <a:ext cx="2313275" cy="1734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43524F-9335-4DD2-E6D6-F231FA4BCE8F}"/>
              </a:ext>
            </a:extLst>
          </p:cNvPr>
          <p:cNvSpPr txBox="1"/>
          <p:nvPr/>
        </p:nvSpPr>
        <p:spPr>
          <a:xfrm>
            <a:off x="3007121" y="3154779"/>
            <a:ext cx="32546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Acknowledging RU Technical Staff:</a:t>
            </a:r>
          </a:p>
          <a:p>
            <a:r>
              <a:rPr lang="en-US" sz="1400" b="1" dirty="0">
                <a:solidFill>
                  <a:srgbClr val="FFFF00"/>
                </a:solidFill>
              </a:rPr>
              <a:t>Kaycee Coleman, Mike Crowley, David Aragon, Nicole Waite, Brian Buckingham, Jessica Leonard, Lori </a:t>
            </a:r>
            <a:r>
              <a:rPr lang="en-US" sz="1400" b="1" dirty="0" err="1">
                <a:solidFill>
                  <a:srgbClr val="FFFF00"/>
                </a:solidFill>
              </a:rPr>
              <a:t>Garzio</a:t>
            </a:r>
            <a:r>
              <a:rPr lang="en-US" sz="1400" b="1" dirty="0">
                <a:solidFill>
                  <a:srgbClr val="FFFF00"/>
                </a:solidFill>
              </a:rPr>
              <a:t>, Delphine Mossman, Laura </a:t>
            </a:r>
            <a:r>
              <a:rPr lang="en-US" sz="1400" b="1" dirty="0" err="1">
                <a:solidFill>
                  <a:srgbClr val="FFFF00"/>
                </a:solidFill>
              </a:rPr>
              <a:t>Nazzaro</a:t>
            </a:r>
            <a:endParaRPr lang="en-US" sz="1400" b="1" dirty="0">
              <a:solidFill>
                <a:srgbClr val="FFFF00"/>
              </a:solidFill>
            </a:endParaRPr>
          </a:p>
        </p:txBody>
      </p:sp>
      <p:pic>
        <p:nvPicPr>
          <p:cNvPr id="10" name="Picture 4" descr="Image result for njdep logo">
            <a:extLst>
              <a:ext uri="{FF2B5EF4-FFF2-40B4-BE49-F238E27FC236}">
                <a16:creationId xmlns:a16="http://schemas.microsoft.com/office/drawing/2014/main" id="{BF6A8445-8F24-3E7E-6263-466C19E2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96" y="3951797"/>
            <a:ext cx="928070" cy="96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NJ Board of Public Utilities (NJBPU) (@NJBPU) / Twitter">
            <a:extLst>
              <a:ext uri="{FF2B5EF4-FFF2-40B4-BE49-F238E27FC236}">
                <a16:creationId xmlns:a16="http://schemas.microsoft.com/office/drawing/2014/main" id="{0EA1AF48-E277-850E-B925-A29194CE8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4" y="3940832"/>
            <a:ext cx="980904" cy="98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WHOI Co-Produces Award-Winning Program">
            <a:extLst>
              <a:ext uri="{FF2B5EF4-FFF2-40B4-BE49-F238E27FC236}">
                <a16:creationId xmlns:a16="http://schemas.microsoft.com/office/drawing/2014/main" id="{99927363-9F66-4020-194D-B62D2B3BB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4" y="3071859"/>
            <a:ext cx="2280682" cy="7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4F9FC444-83FC-D20A-D9B0-D57642A976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76" y="2262527"/>
            <a:ext cx="2661660" cy="6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95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AB80F-DEAC-0001-AD7B-85984E02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1555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State Commitments to Offshore Wind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D3A793C3-A673-DD5A-CF3A-62DA890F2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349" y="3559513"/>
            <a:ext cx="32051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bg1"/>
                </a:solidFill>
                <a:latin typeface="Arial Regular"/>
              </a:rPr>
              <a:t>Federal Goal: 30 GW by 2030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0453B4-C536-D09B-4B57-75DC6DAA7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2" y="683173"/>
            <a:ext cx="4134196" cy="41660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08C9A5-0BCF-2FCE-FA59-74FFD9423007}"/>
              </a:ext>
            </a:extLst>
          </p:cNvPr>
          <p:cNvSpPr txBox="1"/>
          <p:nvPr/>
        </p:nvSpPr>
        <p:spPr>
          <a:xfrm>
            <a:off x="4571999" y="4233658"/>
            <a:ext cx="44436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Source: U.S. Department of Energy;</a:t>
            </a:r>
          </a:p>
          <a:p>
            <a:r>
              <a:rPr lang="en-US" sz="1000" i="1" dirty="0">
                <a:solidFill>
                  <a:schemeClr val="bg1"/>
                </a:solidFill>
              </a:rPr>
              <a:t>https://</a:t>
            </a:r>
            <a:r>
              <a:rPr lang="en-US" sz="1000" i="1" dirty="0" err="1">
                <a:solidFill>
                  <a:schemeClr val="bg1"/>
                </a:solidFill>
              </a:rPr>
              <a:t>www.energy.gov</a:t>
            </a:r>
            <a:r>
              <a:rPr lang="en-US" sz="1000" i="1" dirty="0">
                <a:solidFill>
                  <a:schemeClr val="bg1"/>
                </a:solidFill>
              </a:rPr>
              <a:t>/sites/default/files/2022-01/offshore-wind-energy-strategies-report-january-2022.pdf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AD5DCC-5839-305C-A756-D45F53061A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95"/>
          <a:stretch/>
        </p:blipFill>
        <p:spPr>
          <a:xfrm>
            <a:off x="4425740" y="933340"/>
            <a:ext cx="4558358" cy="25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70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AB80F-DEAC-0001-AD7B-85984E02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1555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New Jersey Commitments to Offshore Wind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92CCC-8FF0-D9FC-B144-DDB11DE29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95"/>
          <a:stretch/>
        </p:blipFill>
        <p:spPr>
          <a:xfrm>
            <a:off x="4425740" y="933340"/>
            <a:ext cx="4558358" cy="25431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FB0969C-2778-6C1F-8DBE-CC7670CFA739}"/>
              </a:ext>
            </a:extLst>
          </p:cNvPr>
          <p:cNvGrpSpPr/>
          <p:nvPr/>
        </p:nvGrpSpPr>
        <p:grpSpPr>
          <a:xfrm>
            <a:off x="159902" y="941122"/>
            <a:ext cx="4558358" cy="3431627"/>
            <a:chOff x="1011180" y="14892028"/>
            <a:chExt cx="8441327" cy="6133319"/>
          </a:xfrm>
        </p:grpSpPr>
        <p:pic>
          <p:nvPicPr>
            <p:cNvPr id="4" name="Picture 3" descr="A map of the ocean&#10;&#10;Description automatically generated">
              <a:extLst>
                <a:ext uri="{FF2B5EF4-FFF2-40B4-BE49-F238E27FC236}">
                  <a16:creationId xmlns:a16="http://schemas.microsoft.com/office/drawing/2014/main" id="{80B8E6BC-EC97-92A4-81D4-2947299E0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076" t="10083" r="14277" b="6811"/>
            <a:stretch/>
          </p:blipFill>
          <p:spPr>
            <a:xfrm>
              <a:off x="1011180" y="14892028"/>
              <a:ext cx="7371920" cy="61333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8B522B-9399-DDDC-8F96-8F709A72445B}"/>
                </a:ext>
              </a:extLst>
            </p:cNvPr>
            <p:cNvSpPr/>
            <p:nvPr/>
          </p:nvSpPr>
          <p:spPr bwMode="auto">
            <a:xfrm>
              <a:off x="6013809" y="19356606"/>
              <a:ext cx="2036618" cy="7741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B06CDB-47BD-77CA-2733-9306B11CCFFA}"/>
                </a:ext>
              </a:extLst>
            </p:cNvPr>
            <p:cNvSpPr txBox="1"/>
            <p:nvPr/>
          </p:nvSpPr>
          <p:spPr>
            <a:xfrm>
              <a:off x="6324350" y="19284892"/>
              <a:ext cx="3128157" cy="47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Lease Area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EC4616-6D94-9510-EB50-769DD167AC56}"/>
                </a:ext>
              </a:extLst>
            </p:cNvPr>
            <p:cNvSpPr txBox="1"/>
            <p:nvPr/>
          </p:nvSpPr>
          <p:spPr>
            <a:xfrm>
              <a:off x="6317468" y="19635155"/>
              <a:ext cx="2480589" cy="47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Planned Area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E11CF4-E50C-8ED5-5B41-9122EF31597E}"/>
                </a:ext>
              </a:extLst>
            </p:cNvPr>
            <p:cNvSpPr/>
            <p:nvPr/>
          </p:nvSpPr>
          <p:spPr bwMode="auto">
            <a:xfrm>
              <a:off x="6076496" y="19439588"/>
              <a:ext cx="347817" cy="232586"/>
            </a:xfrm>
            <a:prstGeom prst="rect">
              <a:avLst/>
            </a:prstGeom>
            <a:solidFill>
              <a:srgbClr val="008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0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36B82D-3A35-496C-0D61-237512819C0A}"/>
                </a:ext>
              </a:extLst>
            </p:cNvPr>
            <p:cNvSpPr/>
            <p:nvPr/>
          </p:nvSpPr>
          <p:spPr bwMode="auto">
            <a:xfrm>
              <a:off x="6088585" y="19773745"/>
              <a:ext cx="347817" cy="232586"/>
            </a:xfrm>
            <a:prstGeom prst="rect">
              <a:avLst/>
            </a:prstGeom>
            <a:solidFill>
              <a:srgbClr val="73FB7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0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3F8615D-4B87-E3E9-384B-70442DC00BBD}"/>
              </a:ext>
            </a:extLst>
          </p:cNvPr>
          <p:cNvSpPr/>
          <p:nvPr/>
        </p:nvSpPr>
        <p:spPr>
          <a:xfrm>
            <a:off x="4425740" y="2406770"/>
            <a:ext cx="4558358" cy="250166"/>
          </a:xfrm>
          <a:prstGeom prst="rect">
            <a:avLst/>
          </a:prstGeom>
          <a:noFill/>
          <a:ln w="4445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2892F4-E1A8-D819-009D-63D08422B833}"/>
              </a:ext>
            </a:extLst>
          </p:cNvPr>
          <p:cNvCxnSpPr/>
          <p:nvPr/>
        </p:nvCxnSpPr>
        <p:spPr>
          <a:xfrm>
            <a:off x="6487064" y="2536167"/>
            <a:ext cx="46582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6C35AD-7D31-2A66-78FB-8174E6A1247B}"/>
              </a:ext>
            </a:extLst>
          </p:cNvPr>
          <p:cNvCxnSpPr/>
          <p:nvPr/>
        </p:nvCxnSpPr>
        <p:spPr>
          <a:xfrm>
            <a:off x="7950680" y="2533293"/>
            <a:ext cx="46582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666864B-8ADE-598C-2011-DE48FAE1ADBC}"/>
              </a:ext>
            </a:extLst>
          </p:cNvPr>
          <p:cNvSpPr txBox="1"/>
          <p:nvPr/>
        </p:nvSpPr>
        <p:spPr>
          <a:xfrm>
            <a:off x="6936930" y="2377964"/>
            <a:ext cx="871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11,000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5D047B-54F6-B102-D1DB-6DE0221FD07B}"/>
              </a:ext>
            </a:extLst>
          </p:cNvPr>
          <p:cNvSpPr txBox="1"/>
          <p:nvPr/>
        </p:nvSpPr>
        <p:spPr>
          <a:xfrm>
            <a:off x="8396626" y="2377964"/>
            <a:ext cx="871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CA8C07-25B4-766A-B488-CD9A7543FCB8}"/>
              </a:ext>
            </a:extLst>
          </p:cNvPr>
          <p:cNvSpPr txBox="1"/>
          <p:nvPr/>
        </p:nvSpPr>
        <p:spPr>
          <a:xfrm>
            <a:off x="4608427" y="3550117"/>
            <a:ext cx="419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Executive Order  No. 307, 9/21/2022</a:t>
            </a:r>
          </a:p>
        </p:txBody>
      </p:sp>
    </p:spTree>
    <p:extLst>
      <p:ext uri="{BB962C8B-B14F-4D97-AF65-F5344CB8AC3E}">
        <p14:creationId xmlns:p14="http://schemas.microsoft.com/office/powerpoint/2010/main" val="2017545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AB80F-DEAC-0001-AD7B-85984E02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1555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+mn-lt"/>
              </a:rPr>
              <a:t>Need for Ocean Physical, Chemical, &amp; Biological Information</a:t>
            </a:r>
            <a:endParaRPr lang="en-US" sz="3000" dirty="0">
              <a:solidFill>
                <a:srgbClr val="FFFF00"/>
              </a:solidFill>
              <a:latin typeface="+mn-lt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DC2AA-9E6C-CA51-CC5F-7BEC563AF365}"/>
              </a:ext>
            </a:extLst>
          </p:cNvPr>
          <p:cNvSpPr txBox="1"/>
          <p:nvPr/>
        </p:nvSpPr>
        <p:spPr>
          <a:xfrm>
            <a:off x="4364854" y="1017917"/>
            <a:ext cx="4752621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Calibri" panose="020F0502020204030204" pitchFamily="34" charset="0"/>
              </a:rPr>
              <a:t>New Jersey coastal shelf system is highly variability and complex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Ocean conditions and organism habitat preferences are tightly coupled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Distributions can significantly vary on seasonal and annual scales.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New Jersey shelf is situated in one of the most rapidly warming regions in the world and is vulnerable to both ocean and coastal acidification.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D040AE-C682-5938-D332-9AF35B02A2D9}"/>
              </a:ext>
            </a:extLst>
          </p:cNvPr>
          <p:cNvGrpSpPr/>
          <p:nvPr/>
        </p:nvGrpSpPr>
        <p:grpSpPr>
          <a:xfrm>
            <a:off x="159902" y="941122"/>
            <a:ext cx="4558358" cy="3431627"/>
            <a:chOff x="1011180" y="14892028"/>
            <a:chExt cx="8441327" cy="6133319"/>
          </a:xfrm>
        </p:grpSpPr>
        <p:pic>
          <p:nvPicPr>
            <p:cNvPr id="13" name="Picture 12" descr="A map of the ocean&#10;&#10;Description automatically generated">
              <a:extLst>
                <a:ext uri="{FF2B5EF4-FFF2-40B4-BE49-F238E27FC236}">
                  <a16:creationId xmlns:a16="http://schemas.microsoft.com/office/drawing/2014/main" id="{1686D6F3-BD1D-0971-1044-4F12D6851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076" t="10083" r="14277" b="6811"/>
            <a:stretch/>
          </p:blipFill>
          <p:spPr>
            <a:xfrm>
              <a:off x="1011180" y="14892028"/>
              <a:ext cx="7371920" cy="613331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309C50-3BDA-40E7-242D-C778A5B42850}"/>
                </a:ext>
              </a:extLst>
            </p:cNvPr>
            <p:cNvSpPr/>
            <p:nvPr/>
          </p:nvSpPr>
          <p:spPr bwMode="auto">
            <a:xfrm>
              <a:off x="6013809" y="19356606"/>
              <a:ext cx="2036618" cy="7741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5EFB10-70B2-E9BD-4FB0-8F08F8BD0D55}"/>
                </a:ext>
              </a:extLst>
            </p:cNvPr>
            <p:cNvSpPr txBox="1"/>
            <p:nvPr/>
          </p:nvSpPr>
          <p:spPr>
            <a:xfrm>
              <a:off x="6324350" y="19284892"/>
              <a:ext cx="3128157" cy="47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Lease Area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ACE64A-1A1E-E0B3-F8D1-74364ABA1630}"/>
                </a:ext>
              </a:extLst>
            </p:cNvPr>
            <p:cNvSpPr txBox="1"/>
            <p:nvPr/>
          </p:nvSpPr>
          <p:spPr>
            <a:xfrm>
              <a:off x="6317468" y="19635155"/>
              <a:ext cx="2480589" cy="47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Planned Area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E1AA1C-FBDC-4463-2569-4D2650B70A4B}"/>
                </a:ext>
              </a:extLst>
            </p:cNvPr>
            <p:cNvSpPr/>
            <p:nvPr/>
          </p:nvSpPr>
          <p:spPr bwMode="auto">
            <a:xfrm>
              <a:off x="6076496" y="19439588"/>
              <a:ext cx="347817" cy="232586"/>
            </a:xfrm>
            <a:prstGeom prst="rect">
              <a:avLst/>
            </a:prstGeom>
            <a:solidFill>
              <a:srgbClr val="008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0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199C8CC-C685-39F0-0FD8-2F35FDD83DCA}"/>
                </a:ext>
              </a:extLst>
            </p:cNvPr>
            <p:cNvSpPr/>
            <p:nvPr/>
          </p:nvSpPr>
          <p:spPr bwMode="auto">
            <a:xfrm>
              <a:off x="6088585" y="19773745"/>
              <a:ext cx="347817" cy="232586"/>
            </a:xfrm>
            <a:prstGeom prst="rect">
              <a:avLst/>
            </a:prstGeom>
            <a:solidFill>
              <a:srgbClr val="73FB7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0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478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5283136-F7C4-F35A-4C8E-D3CBFE64E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0"/>
          <a:stretch/>
        </p:blipFill>
        <p:spPr bwMode="auto">
          <a:xfrm>
            <a:off x="174190" y="1975369"/>
            <a:ext cx="3033064" cy="1638175"/>
          </a:xfrm>
          <a:prstGeom prst="rect">
            <a:avLst/>
          </a:prstGeom>
          <a:noFill/>
          <a:ln w="38100">
            <a:solidFill>
              <a:srgbClr val="FF40FF"/>
            </a:solidFill>
            <a:round/>
            <a:headEnd/>
            <a:tailEnd/>
          </a:ln>
        </p:spPr>
      </p:pic>
      <p:pic>
        <p:nvPicPr>
          <p:cNvPr id="5" name="Picture 4" descr="glider-no-bg.png">
            <a:extLst>
              <a:ext uri="{FF2B5EF4-FFF2-40B4-BE49-F238E27FC236}">
                <a16:creationId xmlns:a16="http://schemas.microsoft.com/office/drawing/2014/main" id="{107AA1DD-E6D9-3BDE-E54F-824BA6152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72" t="27193" r="12399" b="27821"/>
          <a:stretch/>
        </p:blipFill>
        <p:spPr>
          <a:xfrm rot="20429636">
            <a:off x="247196" y="552726"/>
            <a:ext cx="2832829" cy="124897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1C4486-4F07-5907-6E63-4BADC3DDA97F}"/>
              </a:ext>
            </a:extLst>
          </p:cNvPr>
          <p:cNvCxnSpPr>
            <a:cxnSpLocks/>
          </p:cNvCxnSpPr>
          <p:nvPr/>
        </p:nvCxnSpPr>
        <p:spPr>
          <a:xfrm>
            <a:off x="1690722" y="1532104"/>
            <a:ext cx="0" cy="310762"/>
          </a:xfrm>
          <a:prstGeom prst="straightConnector1">
            <a:avLst/>
          </a:prstGeom>
          <a:ln w="38100">
            <a:solidFill>
              <a:srgbClr val="FF40FF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6ADA2A0-8A4A-CC10-2D73-5A7B34546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223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Advantages of Glider-based Monitoring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6754D-F6B1-6392-D64E-41AC842968D2}"/>
              </a:ext>
            </a:extLst>
          </p:cNvPr>
          <p:cNvSpPr txBox="1"/>
          <p:nvPr/>
        </p:nvSpPr>
        <p:spPr>
          <a:xfrm>
            <a:off x="174190" y="3649740"/>
            <a:ext cx="5338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High-resolution sampling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Sustained ops, cost-effective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Hazardous conditions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Augment vessel-based surveys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Navigate wind farms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2D09B-45EE-69D3-09A2-ECC672A07FAB}"/>
              </a:ext>
            </a:extLst>
          </p:cNvPr>
          <p:cNvSpPr txBox="1"/>
          <p:nvPr/>
        </p:nvSpPr>
        <p:spPr>
          <a:xfrm>
            <a:off x="3649547" y="1936546"/>
            <a:ext cx="3404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 &amp; Salinity</a:t>
            </a:r>
          </a:p>
          <a:p>
            <a:r>
              <a:rPr lang="en-US" dirty="0">
                <a:solidFill>
                  <a:srgbClr val="00F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Dissolved oxygen</a:t>
            </a:r>
          </a:p>
          <a:p>
            <a:r>
              <a:rPr lang="en-US" dirty="0">
                <a:solidFill>
                  <a:srgbClr val="00F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pH, derived Omega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64AEF-7023-8BC7-B470-7F9511D80A87}"/>
              </a:ext>
            </a:extLst>
          </p:cNvPr>
          <p:cNvSpPr txBox="1"/>
          <p:nvPr/>
        </p:nvSpPr>
        <p:spPr>
          <a:xfrm>
            <a:off x="3649547" y="3055113"/>
            <a:ext cx="7979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acoustics – pelagic fishes (38, 125, 200 kHz)</a:t>
            </a:r>
          </a:p>
          <a:p>
            <a:r>
              <a:rPr lang="en-US" dirty="0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Acoustics – zooplankton (125, 200, 455, 769 kHz)</a:t>
            </a:r>
          </a:p>
          <a:p>
            <a:r>
              <a:rPr lang="en-US" dirty="0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Passive Acoustics – marine mammal, cod detection</a:t>
            </a:r>
          </a:p>
          <a:p>
            <a:r>
              <a:rPr lang="en-US" dirty="0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telemetry – fish movement &amp; migration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1ECEEB-D0C7-3B1B-763E-D708A69C9663}"/>
              </a:ext>
            </a:extLst>
          </p:cNvPr>
          <p:cNvSpPr txBox="1"/>
          <p:nvPr/>
        </p:nvSpPr>
        <p:spPr>
          <a:xfrm>
            <a:off x="6182968" y="1936546"/>
            <a:ext cx="3734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Chlorophyll Fluorescence</a:t>
            </a:r>
          </a:p>
          <a:p>
            <a:r>
              <a:rPr lang="en-US" dirty="0">
                <a:solidFill>
                  <a:srgbClr val="00F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CDOM Fluorescence</a:t>
            </a:r>
          </a:p>
          <a:p>
            <a:r>
              <a:rPr lang="en-US" dirty="0">
                <a:solidFill>
                  <a:srgbClr val="00F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Optical backscatter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6591E2-0721-BEF7-ACFB-83029AFCAC10}"/>
              </a:ext>
            </a:extLst>
          </p:cNvPr>
          <p:cNvSpPr txBox="1"/>
          <p:nvPr/>
        </p:nvSpPr>
        <p:spPr>
          <a:xfrm>
            <a:off x="3649547" y="1284930"/>
            <a:ext cx="5185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Sensors we have integrated into ‘ecogliders’</a:t>
            </a:r>
            <a:r>
              <a:rPr lang="en-US" sz="2000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68620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ADB6-04C0-69F3-5AD4-5F18CCE3B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223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</a:rPr>
              <a:t>Eco-glider Baseline Study: Research Monitoring Initiative</a:t>
            </a:r>
            <a:endParaRPr lang="en-US" sz="2800" dirty="0">
              <a:solidFill>
                <a:srgbClr val="FFFF00"/>
              </a:solidFill>
              <a:latin typeface="+mn-lt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7412" name="Picture 4" descr="Image result for njdep logo">
            <a:extLst>
              <a:ext uri="{FF2B5EF4-FFF2-40B4-BE49-F238E27FC236}">
                <a16:creationId xmlns:a16="http://schemas.microsoft.com/office/drawing/2014/main" id="{97E7F2A4-4E37-FFE8-7047-92840BD5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58" y="4220658"/>
            <a:ext cx="611619" cy="6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NJ Board of Public Utilities (NJBPU) (@NJBPU) / Twitter">
            <a:extLst>
              <a:ext uri="{FF2B5EF4-FFF2-40B4-BE49-F238E27FC236}">
                <a16:creationId xmlns:a16="http://schemas.microsoft.com/office/drawing/2014/main" id="{214930F9-F7B7-EE3A-5E83-35444245A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877" y="4220658"/>
            <a:ext cx="639211" cy="6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836676-7D49-64A7-F42A-A795DA2EC2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" t="1" r="850" b="25377"/>
          <a:stretch/>
        </p:blipFill>
        <p:spPr bwMode="auto">
          <a:xfrm>
            <a:off x="5458164" y="758340"/>
            <a:ext cx="3280764" cy="3343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B87D9-FF4C-5069-F5E9-DDB269C64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25" b="9795"/>
          <a:stretch/>
        </p:blipFill>
        <p:spPr>
          <a:xfrm>
            <a:off x="7418053" y="4197631"/>
            <a:ext cx="1193075" cy="359988"/>
          </a:xfrm>
          <a:prstGeom prst="rect">
            <a:avLst/>
          </a:prstGeom>
        </p:spPr>
      </p:pic>
      <p:pic>
        <p:nvPicPr>
          <p:cNvPr id="10" name="Picture 2" descr="WHOI Co-Produces Award-Winning Program">
            <a:extLst>
              <a:ext uri="{FF2B5EF4-FFF2-40B4-BE49-F238E27FC236}">
                <a16:creationId xmlns:a16="http://schemas.microsoft.com/office/drawing/2014/main" id="{E47EB510-9F18-F66B-B64E-C2E7E653D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583" y="4663249"/>
            <a:ext cx="1080631" cy="36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lider-no-bg.png">
            <a:extLst>
              <a:ext uri="{FF2B5EF4-FFF2-40B4-BE49-F238E27FC236}">
                <a16:creationId xmlns:a16="http://schemas.microsoft.com/office/drawing/2014/main" id="{0FAAFA98-C0C5-508D-E416-331AC443C6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472" t="27193" r="12399" b="27821"/>
          <a:stretch/>
        </p:blipFill>
        <p:spPr>
          <a:xfrm rot="20429636">
            <a:off x="3852461" y="1143927"/>
            <a:ext cx="1149028" cy="50660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55BA372-8CA8-AEE5-3AB9-7B6811433E86}"/>
              </a:ext>
            </a:extLst>
          </p:cNvPr>
          <p:cNvSpPr txBox="1">
            <a:spLocks/>
          </p:cNvSpPr>
          <p:nvPr/>
        </p:nvSpPr>
        <p:spPr>
          <a:xfrm>
            <a:off x="123491" y="822325"/>
            <a:ext cx="5029864" cy="445926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chemeClr val="bg1"/>
                </a:solidFill>
              </a:rPr>
              <a:t>Deploy 3 Slocum gliders to conduct baseline surveys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4 seasonal deployments (multi-year) of paired gliders with a full complement of available sensors to simultaneously capture oceanographic and ecological variables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 </a:t>
            </a:r>
          </a:p>
          <a:p>
            <a:r>
              <a:rPr lang="en-CA" dirty="0">
                <a:solidFill>
                  <a:schemeClr val="bg1"/>
                </a:solidFill>
              </a:rPr>
              <a:t>3</a:t>
            </a:r>
            <a:r>
              <a:rPr lang="en-CA" baseline="30000" dirty="0">
                <a:solidFill>
                  <a:schemeClr val="bg1"/>
                </a:solidFill>
              </a:rPr>
              <a:t>rd</a:t>
            </a:r>
            <a:r>
              <a:rPr lang="en-CA" dirty="0">
                <a:solidFill>
                  <a:schemeClr val="bg1"/>
                </a:solidFill>
              </a:rPr>
              <a:t> glider – 3 deployments in between paired deployments; to capture stratification set-up to fall breakdown</a:t>
            </a:r>
          </a:p>
        </p:txBody>
      </p:sp>
    </p:spTree>
    <p:extLst>
      <p:ext uri="{BB962C8B-B14F-4D97-AF65-F5344CB8AC3E}">
        <p14:creationId xmlns:p14="http://schemas.microsoft.com/office/powerpoint/2010/main" val="323008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ADB6-04C0-69F3-5AD4-5F18CCE3B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0232"/>
            <a:ext cx="3631946" cy="146376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+mn-lt"/>
              </a:rPr>
              <a:t>Seasonal Evolution of Oceanographic Properties</a:t>
            </a:r>
            <a:endParaRPr lang="en-US" sz="3200" dirty="0">
              <a:solidFill>
                <a:srgbClr val="FFFF00"/>
              </a:solidFill>
              <a:latin typeface="+mn-lt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3" name="Picture 12" descr="A screenshot of a graph&#10;&#10;Description automatically generated">
            <a:extLst>
              <a:ext uri="{FF2B5EF4-FFF2-40B4-BE49-F238E27FC236}">
                <a16:creationId xmlns:a16="http://schemas.microsoft.com/office/drawing/2014/main" id="{58B26547-6AA0-DCD9-6485-8038F4DE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947" y="60232"/>
            <a:ext cx="5448999" cy="5023036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5B8E3B-F6FB-3FE3-F211-B47551141AF1}"/>
              </a:ext>
            </a:extLst>
          </p:cNvPr>
          <p:cNvSpPr txBox="1"/>
          <p:nvPr/>
        </p:nvSpPr>
        <p:spPr>
          <a:xfrm>
            <a:off x="160084" y="2017625"/>
            <a:ext cx="34718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onitoring strategy increases our ability to: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haracterize the true variability of the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 the physical, chemical, biological variables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70DACC-44F5-AAEB-0EB5-41BEB92B2EA0}"/>
              </a:ext>
            </a:extLst>
          </p:cNvPr>
          <p:cNvSpPr txBox="1"/>
          <p:nvPr/>
        </p:nvSpPr>
        <p:spPr>
          <a:xfrm>
            <a:off x="366650" y="4608576"/>
            <a:ext cx="289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*PRELIMINARY DATA</a:t>
            </a:r>
          </a:p>
        </p:txBody>
      </p:sp>
    </p:spTree>
    <p:extLst>
      <p:ext uri="{BB962C8B-B14F-4D97-AF65-F5344CB8AC3E}">
        <p14:creationId xmlns:p14="http://schemas.microsoft.com/office/powerpoint/2010/main" val="2134124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ADB6-04C0-69F3-5AD4-5F18CCE3B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173"/>
            <a:ext cx="9143999" cy="5856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+mn-lt"/>
              </a:rPr>
              <a:t>Observation of Multi-stressor Events</a:t>
            </a:r>
            <a:endParaRPr lang="en-US" sz="3600" dirty="0">
              <a:solidFill>
                <a:srgbClr val="FFFF00"/>
              </a:solidFill>
              <a:latin typeface="+mn-lt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695A4C-DB4A-C32A-D560-23D36A8F735F}"/>
              </a:ext>
            </a:extLst>
          </p:cNvPr>
          <p:cNvSpPr txBox="1"/>
          <p:nvPr/>
        </p:nvSpPr>
        <p:spPr>
          <a:xfrm>
            <a:off x="2295641" y="3655391"/>
            <a:ext cx="67640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Extensive shelf area with low DO &amp; pH 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Reported fish, lobster, &amp; crab mortalities from fishers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Persistent throughout deployment, minimized &amp; alleviated once strong storms occurred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E95B9-C12F-4CA5-E6C4-842862CB2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7" t="7901" r="4989" b="3047"/>
          <a:stretch/>
        </p:blipFill>
        <p:spPr>
          <a:xfrm>
            <a:off x="2295641" y="699964"/>
            <a:ext cx="3298080" cy="2835454"/>
          </a:xfrm>
          <a:prstGeom prst="rect">
            <a:avLst/>
          </a:prstGeom>
        </p:spPr>
      </p:pic>
      <p:pic>
        <p:nvPicPr>
          <p:cNvPr id="29" name="Picture 28" descr="A graph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024B1407-00A8-2FF5-935F-39EA141F7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795" y="699963"/>
            <a:ext cx="3387880" cy="2835455"/>
          </a:xfrm>
          <a:prstGeom prst="rect">
            <a:avLst/>
          </a:prstGeom>
        </p:spPr>
      </p:pic>
      <p:pic>
        <p:nvPicPr>
          <p:cNvPr id="5" name="Picture 4" descr="A map of the ocean&#10;&#10;Description automatically generated with medium confidence">
            <a:extLst>
              <a:ext uri="{FF2B5EF4-FFF2-40B4-BE49-F238E27FC236}">
                <a16:creationId xmlns:a16="http://schemas.microsoft.com/office/drawing/2014/main" id="{731D0D41-41C8-21BC-8365-853A0F4EFA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8" r="44957" b="3363"/>
          <a:stretch/>
        </p:blipFill>
        <p:spPr>
          <a:xfrm>
            <a:off x="82077" y="699962"/>
            <a:ext cx="2137808" cy="1814637"/>
          </a:xfrm>
          <a:prstGeom prst="rect">
            <a:avLst/>
          </a:prstGeom>
        </p:spPr>
      </p:pic>
      <p:pic>
        <p:nvPicPr>
          <p:cNvPr id="8" name="Picture 7" descr="A map of the ocean&#10;&#10;Description automatically generated with medium confidence">
            <a:extLst>
              <a:ext uri="{FF2B5EF4-FFF2-40B4-BE49-F238E27FC236}">
                <a16:creationId xmlns:a16="http://schemas.microsoft.com/office/drawing/2014/main" id="{23212DD5-B586-C880-A5A5-C1B1BC2955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99" b="3363"/>
          <a:stretch/>
        </p:blipFill>
        <p:spPr>
          <a:xfrm>
            <a:off x="82077" y="2593337"/>
            <a:ext cx="2130364" cy="2229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4DB298-BE3F-9CA6-2C35-5CBCC202AF8C}"/>
              </a:ext>
            </a:extLst>
          </p:cNvPr>
          <p:cNvSpPr txBox="1"/>
          <p:nvPr/>
        </p:nvSpPr>
        <p:spPr>
          <a:xfrm>
            <a:off x="-302065" y="4822707"/>
            <a:ext cx="289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*PRELIMINARY DATA</a:t>
            </a:r>
          </a:p>
        </p:txBody>
      </p:sp>
    </p:spTree>
    <p:extLst>
      <p:ext uri="{BB962C8B-B14F-4D97-AF65-F5344CB8AC3E}">
        <p14:creationId xmlns:p14="http://schemas.microsoft.com/office/powerpoint/2010/main" val="2272407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9607-77A6-BC41-B10E-BCF0CE7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010" y="-170316"/>
            <a:ext cx="9263270" cy="99417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Conveying Information for 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9015E-281B-922A-3274-43E4474A8589}"/>
              </a:ext>
            </a:extLst>
          </p:cNvPr>
          <p:cNvSpPr txBox="1"/>
          <p:nvPr/>
        </p:nvSpPr>
        <p:spPr>
          <a:xfrm>
            <a:off x="99066" y="553137"/>
            <a:ext cx="5061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NOAA State of the Ecosystem: Mid-Atlantic and New England (reports for MAFMC and NEFMC)</a:t>
            </a:r>
          </a:p>
        </p:txBody>
      </p:sp>
      <p:pic>
        <p:nvPicPr>
          <p:cNvPr id="9" name="Picture 8" descr="A map of the ocean&#10;&#10;Description automatically generated">
            <a:extLst>
              <a:ext uri="{FF2B5EF4-FFF2-40B4-BE49-F238E27FC236}">
                <a16:creationId xmlns:a16="http://schemas.microsoft.com/office/drawing/2014/main" id="{7BD39923-9875-A17B-AA2B-2014E52B3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1" t="7301" r="5556" b="5714"/>
          <a:stretch/>
        </p:blipFill>
        <p:spPr>
          <a:xfrm>
            <a:off x="545827" y="1395845"/>
            <a:ext cx="4201528" cy="3525938"/>
          </a:xfrm>
          <a:prstGeom prst="rect">
            <a:avLst/>
          </a:prstGeom>
        </p:spPr>
      </p:pic>
      <p:pic>
        <p:nvPicPr>
          <p:cNvPr id="10" name="Picture 9" descr="A map of the atlantic sea scallop&#10;&#10;Description automatically generated">
            <a:extLst>
              <a:ext uri="{FF2B5EF4-FFF2-40B4-BE49-F238E27FC236}">
                <a16:creationId xmlns:a16="http://schemas.microsoft.com/office/drawing/2014/main" id="{55757159-6981-E2F6-26EB-EF77F81510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736"/>
          <a:stretch/>
        </p:blipFill>
        <p:spPr>
          <a:xfrm>
            <a:off x="5226955" y="709690"/>
            <a:ext cx="2738348" cy="20743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49FA98-5140-6F46-F214-B93215711715}"/>
              </a:ext>
            </a:extLst>
          </p:cNvPr>
          <p:cNvGrpSpPr/>
          <p:nvPr/>
        </p:nvGrpSpPr>
        <p:grpSpPr>
          <a:xfrm>
            <a:off x="5226955" y="2842429"/>
            <a:ext cx="2738348" cy="2237015"/>
            <a:chOff x="4996543" y="1985603"/>
            <a:chExt cx="3837214" cy="2900550"/>
          </a:xfrm>
        </p:grpSpPr>
        <p:pic>
          <p:nvPicPr>
            <p:cNvPr id="7" name="Picture 6" descr="A map of the atlantic sea scallop&#10;&#10;Description automatically generated">
              <a:extLst>
                <a:ext uri="{FF2B5EF4-FFF2-40B4-BE49-F238E27FC236}">
                  <a16:creationId xmlns:a16="http://schemas.microsoft.com/office/drawing/2014/main" id="{090EAB68-9565-2389-E58F-DA0789489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7689"/>
            <a:stretch/>
          </p:blipFill>
          <p:spPr>
            <a:xfrm>
              <a:off x="4996543" y="1985603"/>
              <a:ext cx="179614" cy="2900550"/>
            </a:xfrm>
            <a:prstGeom prst="rect">
              <a:avLst/>
            </a:prstGeom>
          </p:spPr>
        </p:pic>
        <p:pic>
          <p:nvPicPr>
            <p:cNvPr id="11" name="Picture 10" descr="A map of the atlantic sea scallop&#10;&#10;Description automatically generated">
              <a:extLst>
                <a:ext uri="{FF2B5EF4-FFF2-40B4-BE49-F238E27FC236}">
                  <a16:creationId xmlns:a16="http://schemas.microsoft.com/office/drawing/2014/main" id="{6559D3D2-8F25-E06D-66BF-30FE41ADE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941"/>
            <a:stretch/>
          </p:blipFill>
          <p:spPr>
            <a:xfrm>
              <a:off x="5176157" y="1985603"/>
              <a:ext cx="3657600" cy="290055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B7623C-3281-E0E4-B0F1-DB758FBAA058}"/>
              </a:ext>
            </a:extLst>
          </p:cNvPr>
          <p:cNvSpPr txBox="1"/>
          <p:nvPr/>
        </p:nvSpPr>
        <p:spPr>
          <a:xfrm>
            <a:off x="2989223" y="4474029"/>
            <a:ext cx="128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2007-2023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482F89F-5B28-8A8B-CA12-4C3CAB754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22" y="4617022"/>
            <a:ext cx="1052118" cy="46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NOAA OAP logo">
            <a:extLst>
              <a:ext uri="{FF2B5EF4-FFF2-40B4-BE49-F238E27FC236}">
                <a16:creationId xmlns:a16="http://schemas.microsoft.com/office/drawing/2014/main" id="{7A3FD11C-6909-4A54-7250-4B8BECF94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22" y="4023553"/>
            <a:ext cx="1052118" cy="4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F83BF-79E2-2CBE-3141-4E7224C838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72" y="3168260"/>
            <a:ext cx="756217" cy="76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84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9824</TotalTime>
  <Words>622</Words>
  <Application>Microsoft Macintosh PowerPoint</Application>
  <PresentationFormat>On-screen Show (16:9)</PresentationFormat>
  <Paragraphs>93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Regular</vt:lpstr>
      <vt:lpstr>Calibri</vt:lpstr>
      <vt:lpstr>Calibri Light</vt:lpstr>
      <vt:lpstr>Times New Roman</vt:lpstr>
      <vt:lpstr>Wingdings</vt:lpstr>
      <vt:lpstr>Office Theme</vt:lpstr>
      <vt:lpstr>An autonomous-based oceanographic and ecological baseline to inform offshore wind development</vt:lpstr>
      <vt:lpstr>State Commitments to Offshore Wind</vt:lpstr>
      <vt:lpstr>New Jersey Commitments to Offshore Wind</vt:lpstr>
      <vt:lpstr>Need for Ocean Physical, Chemical, &amp; Biological Information</vt:lpstr>
      <vt:lpstr>Advantages of Glider-based Monitoring</vt:lpstr>
      <vt:lpstr>Eco-glider Baseline Study: Research Monitoring Initiative</vt:lpstr>
      <vt:lpstr>Seasonal Evolution of Oceanographic Properties</vt:lpstr>
      <vt:lpstr>Observation of Multi-stressor Events</vt:lpstr>
      <vt:lpstr>Conveying Information for Management</vt:lpstr>
      <vt:lpstr>Co-location of Zooplankton &amp; Whale Distributions</vt:lpstr>
      <vt:lpstr>PowerPoint Presentation</vt:lpstr>
      <vt:lpstr>Thanks! saba@marine.rutgers.edu kohut@marine.rutgers.edu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Fish in Future Ocean: Lessons from Physiological Studies</dc:title>
  <dc:creator>Grace Saba</dc:creator>
  <cp:lastModifiedBy>Grace Saba</cp:lastModifiedBy>
  <cp:revision>1022</cp:revision>
  <dcterms:created xsi:type="dcterms:W3CDTF">2018-08-13T19:48:03Z</dcterms:created>
  <dcterms:modified xsi:type="dcterms:W3CDTF">2024-02-23T18:00:10Z</dcterms:modified>
</cp:coreProperties>
</file>